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56" r:id="rId8"/>
    <p:sldId id="264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36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53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7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6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1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8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96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6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982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0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73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8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accent1">
                <a:lumMod val="5000"/>
                <a:lumOff val="95000"/>
              </a:schemeClr>
            </a:gs>
            <a:gs pos="95000">
              <a:schemeClr val="accent1">
                <a:lumMod val="45000"/>
                <a:lumOff val="55000"/>
              </a:schemeClr>
            </a:gs>
            <a:gs pos="79000">
              <a:schemeClr val="bg1">
                <a:lumMod val="95000"/>
              </a:schemeClr>
            </a:gs>
            <a:gs pos="36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BCB54-1ED8-4C94-9604-53C88AEA62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EAFC9-1429-4CA7-BC4A-7FB03CF9A8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5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052" y="0"/>
            <a:ext cx="2914650" cy="219075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235" y="213879"/>
            <a:ext cx="2914650" cy="219075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137" y="3707540"/>
            <a:ext cx="2914650" cy="219075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08" y="3097555"/>
            <a:ext cx="2914650" cy="2190750"/>
          </a:xfrm>
          <a:prstGeom prst="rect">
            <a:avLst/>
          </a:prstGeom>
        </p:spPr>
      </p:pic>
      <p:sp>
        <p:nvSpPr>
          <p:cNvPr id="11" name="Правоъгълник 10"/>
          <p:cNvSpPr/>
          <p:nvPr/>
        </p:nvSpPr>
        <p:spPr>
          <a:xfrm>
            <a:off x="4726174" y="2480438"/>
            <a:ext cx="277992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6000" b="1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Franklin Gothic Book" panose="020B0503020102020204" pitchFamily="34" charset="0"/>
              </a:rPr>
              <a:t>ЛЕТЕНЕ</a:t>
            </a:r>
            <a:endParaRPr lang="bg-BG" sz="6000" b="1" i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39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400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Екипът</a:t>
            </a:r>
            <a:r>
              <a:rPr lang="en-US" sz="4400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който прави полета възможен</a:t>
            </a:r>
            <a:r>
              <a:rPr lang="en-US" sz="4400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Пилотът </a:t>
            </a:r>
            <a:r>
              <a:rPr lang="bg-BG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управлява</a:t>
            </a:r>
            <a:r>
              <a:rPr lang="en-US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самолета</a:t>
            </a: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b="1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Стюардесата </a:t>
            </a:r>
            <a:r>
              <a:rPr lang="en-US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 грижи за хората в </a:t>
            </a:r>
            <a:r>
              <a:rPr lang="bg-BG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кабината на </a:t>
            </a: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самолета</a:t>
            </a:r>
            <a:r>
              <a:rPr lang="bg-BG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Ръководителят </a:t>
            </a:r>
            <a:r>
              <a:rPr lang="en-US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полети следи движението на самолетите във </a:t>
            </a: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въздуха</a:t>
            </a:r>
            <a:r>
              <a:rPr lang="bg-BG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Сигналистът </a:t>
            </a:r>
            <a:r>
              <a:rPr lang="en-US" b="1" dirty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насочва самолетите на земята</a:t>
            </a:r>
            <a:r>
              <a:rPr lang="en-US" b="1" dirty="0" smtClean="0"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b="1" dirty="0" smtClean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08" y="227705"/>
            <a:ext cx="11619983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1727" y="141143"/>
            <a:ext cx="1057275" cy="3333750"/>
          </a:xfrm>
          <a:prstGeom prst="rect">
            <a:avLst/>
          </a:prstGeom>
        </p:spPr>
      </p:pic>
      <p:sp>
        <p:nvSpPr>
          <p:cNvPr id="11" name="Правоъгълник 10"/>
          <p:cNvSpPr/>
          <p:nvPr/>
        </p:nvSpPr>
        <p:spPr>
          <a:xfrm>
            <a:off x="108065" y="141143"/>
            <a:ext cx="11571317" cy="6659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ПИЛОТ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/>
              <a:t>✈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Пилотът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човекът, който управлява самолета и отговаря за безопасното изпълнение на полета.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👨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Какво прави пилотът?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Проверява самолета преди полета.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Следи уредите и системите на самолета.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Управлява самолета при излитане и кацане.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Следва определения маршрут.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Поддържа връзка с ръководителите на полети.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Следи времето </a:t>
            </a:r>
            <a:r>
              <a:rPr lang="bg-BG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 целия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полет.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извънредна ситуация взема бързи и правилни решения.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Какви качества са нужни?</a:t>
            </a:r>
            <a:endParaRPr lang="en-US" sz="2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Пилотът трябва да бъде:</a:t>
            </a:r>
            <a:b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отговорен, спокоен, внимателен, наблюдателен и добър в бързото вземане на решения.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🌟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 Любопитно:</a:t>
            </a:r>
            <a:b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</a:b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В самолета обикновено има капитан и втори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пилот</a:t>
            </a:r>
            <a:r>
              <a:rPr lang="bg-BG" sz="2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.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</a:rPr>
              <a:t>Те работят като екип и взаимно се проверяват.</a:t>
            </a:r>
          </a:p>
          <a:p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4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/>
          <a:srcRect l="15089" r="21965"/>
          <a:stretch/>
        </p:blipFill>
        <p:spPr>
          <a:xfrm>
            <a:off x="10490662" y="249381"/>
            <a:ext cx="1596043" cy="4214553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49630" y="125349"/>
            <a:ext cx="10282843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Franklin Gothic Book" panose="020B0503020102020204" pitchFamily="34" charset="0"/>
              </a:rPr>
              <a:t>👩</a:t>
            </a:r>
            <a:r>
              <a:rPr lang="ru-RU" sz="2200" b="1" dirty="0" smtClean="0">
                <a:latin typeface="Franklin Gothic Book" panose="020B0503020102020204" pitchFamily="34" charset="0"/>
              </a:rPr>
              <a:t>‍ </a:t>
            </a:r>
            <a:r>
              <a:rPr lang="ru-RU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СТЮАРДЕСА / КАБИНЕН </a:t>
            </a:r>
            <a:r>
              <a:rPr lang="ru-RU" sz="2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ЕКИПАЖ</a:t>
            </a:r>
            <a:endParaRPr lang="ru-RU" sz="2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  <a:p>
            <a:r>
              <a:rPr lang="ru-RU" sz="2200" b="1" dirty="0">
                <a:latin typeface="Franklin Gothic Book" panose="020B0503020102020204" pitchFamily="34" charset="0"/>
              </a:rPr>
              <a:t>Стюардесата е част от кабинния екипаж на самолета. Нейната основна задача </a:t>
            </a:r>
            <a:r>
              <a:rPr lang="ru-RU" sz="2200" b="1" dirty="0" smtClean="0">
                <a:latin typeface="Franklin Gothic Book" panose="020B0503020102020204" pitchFamily="34" charset="0"/>
              </a:rPr>
              <a:t>е освен </a:t>
            </a:r>
            <a:r>
              <a:rPr lang="ru-RU" sz="2200" b="1" dirty="0">
                <a:latin typeface="Franklin Gothic Book" panose="020B0503020102020204" pitchFamily="34" charset="0"/>
              </a:rPr>
              <a:t>да се грижи за удобството на </a:t>
            </a:r>
            <a:r>
              <a:rPr lang="ru-RU" sz="2200" b="1" dirty="0" smtClean="0">
                <a:latin typeface="Franklin Gothic Book" panose="020B0503020102020204" pitchFamily="34" charset="0"/>
              </a:rPr>
              <a:t>пътниците и за </a:t>
            </a:r>
            <a:r>
              <a:rPr lang="ru-RU" sz="2200" b="1" dirty="0">
                <a:latin typeface="Franklin Gothic Book" panose="020B0503020102020204" pitchFamily="34" charset="0"/>
              </a:rPr>
              <a:t>тяхната безопасност.</a:t>
            </a:r>
          </a:p>
          <a:p>
            <a:r>
              <a:rPr lang="ru-RU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✈ ️ Какво </a:t>
            </a:r>
            <a:r>
              <a:rPr lang="ru-RU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прави стюардесата?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Посреща </a:t>
            </a:r>
            <a:r>
              <a:rPr lang="ru-RU" sz="2200" b="1" dirty="0">
                <a:latin typeface="Franklin Gothic Book" panose="020B0503020102020204" pitchFamily="34" charset="0"/>
              </a:rPr>
              <a:t>пътниците в самолета.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Помага </a:t>
            </a:r>
            <a:r>
              <a:rPr lang="ru-RU" sz="2200" b="1" dirty="0">
                <a:latin typeface="Franklin Gothic Book" panose="020B0503020102020204" pitchFamily="34" charset="0"/>
              </a:rPr>
              <a:t>им да намерят местата си.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Проверява </a:t>
            </a:r>
            <a:r>
              <a:rPr lang="ru-RU" sz="2200" b="1" dirty="0">
                <a:latin typeface="Franklin Gothic Book" panose="020B0503020102020204" pitchFamily="34" charset="0"/>
              </a:rPr>
              <a:t>дали са поставили правилно предпазните колани.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Обяснява </a:t>
            </a:r>
            <a:r>
              <a:rPr lang="ru-RU" sz="2200" b="1" dirty="0">
                <a:latin typeface="Franklin Gothic Book" panose="020B0503020102020204" pitchFamily="34" charset="0"/>
              </a:rPr>
              <a:t>правилата за безопасност.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Помага при извънредни ситуации.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Оказва първа помощ при необходимост.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Грижи се за спокойствието и комфорта на пътниците.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b="1" dirty="0" smtClean="0">
                <a:latin typeface="Franklin Gothic Book" panose="020B0503020102020204" pitchFamily="34" charset="0"/>
              </a:rPr>
              <a:t>Предлага храна и напитки по време на полета. </a:t>
            </a:r>
          </a:p>
          <a:p>
            <a:r>
              <a:rPr lang="ru-RU" sz="2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💙 </a:t>
            </a:r>
            <a:r>
              <a:rPr lang="ru-RU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Какви качества са нужни?</a:t>
            </a:r>
          </a:p>
          <a:p>
            <a:r>
              <a:rPr lang="ru-RU" sz="2200" b="1" dirty="0">
                <a:latin typeface="Franklin Gothic Book" panose="020B0503020102020204" pitchFamily="34" charset="0"/>
              </a:rPr>
              <a:t>Стюардесата трябва да бъде:</a:t>
            </a:r>
          </a:p>
          <a:p>
            <a:r>
              <a:rPr lang="ru-RU" sz="2200" b="1" dirty="0">
                <a:latin typeface="Franklin Gothic Book" panose="020B0503020102020204" pitchFamily="34" charset="0"/>
              </a:rPr>
              <a:t>любезна, спокойна, отговорна, внимателна, комуникативна и готова да помага на хората.</a:t>
            </a:r>
          </a:p>
          <a:p>
            <a:r>
              <a:rPr lang="ru-RU" sz="2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🌟 Любопитно:</a:t>
            </a:r>
          </a:p>
          <a:p>
            <a:r>
              <a:rPr lang="ru-RU" sz="2200" b="1" dirty="0">
                <a:latin typeface="Franklin Gothic Book" panose="020B0503020102020204" pitchFamily="34" charset="0"/>
              </a:rPr>
              <a:t>Мъжете, които работят в тази професия, също са част от кабинния екипаж и  се наричат стюарди.</a:t>
            </a:r>
          </a:p>
        </p:txBody>
      </p:sp>
    </p:spTree>
    <p:extLst>
      <p:ext uri="{BB962C8B-B14F-4D97-AF65-F5344CB8AC3E}">
        <p14:creationId xmlns:p14="http://schemas.microsoft.com/office/powerpoint/2010/main" val="72574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2"/>
          <a:srcRect l="25041" t="5360" r="23344" b="3513"/>
          <a:stretch/>
        </p:blipFill>
        <p:spPr>
          <a:xfrm>
            <a:off x="0" y="103517"/>
            <a:ext cx="1716658" cy="4546121"/>
          </a:xfrm>
          <a:prstGeom prst="rect">
            <a:avLst/>
          </a:prstGeom>
        </p:spPr>
      </p:pic>
      <p:sp>
        <p:nvSpPr>
          <p:cNvPr id="7" name="Правоъгълник 6"/>
          <p:cNvSpPr/>
          <p:nvPr/>
        </p:nvSpPr>
        <p:spPr>
          <a:xfrm>
            <a:off x="1952448" y="428273"/>
            <a:ext cx="10239552" cy="591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СИГНАЛИСТ НА ЛЕТИЩЕТО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✈</a:t>
            </a:r>
            <a:r>
              <a:rPr lang="bg-BG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  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✈</a:t>
            </a:r>
            <a:r>
              <a:rPr lang="en-US" sz="2400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Сигналистът насочва самолетите на земята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например при приближаване към стоянката или при излизане от нея. Той използва </a:t>
            </a:r>
            <a:r>
              <a:rPr lang="en-US" sz="2400" b="1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светещи сигнални палки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 които показва на пилота накъде да се движи, кога да спре и други сигнали.</a:t>
            </a:r>
            <a:endParaRPr lang="en-US" sz="2400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арактерните му принадлежности</a:t>
            </a:r>
            <a:r>
              <a:rPr lang="bg-BG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🎧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Сигналистът </a:t>
            </a:r>
            <a:r>
              <a:rPr lang="en-US" sz="2400" b="1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носи защитни слушалки, защото работи в много шумна среда. Те предпазват слуха му, а при необходимост му помагат и да поддържа връзка с останалите членове на екипа.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🎧</a:t>
            </a:r>
            <a:r>
              <a:rPr lang="en-US" sz="2400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🦺</a:t>
            </a:r>
            <a:r>
              <a:rPr lang="en-US" sz="2400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✈</a:t>
            </a:r>
            <a:r>
              <a:rPr lang="en-US" sz="2400" dirty="0" smtClean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🦺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светлоотразителна жилетка; </a:t>
            </a:r>
            <a:endParaRPr lang="en-US" sz="2400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🪄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сигналн</a:t>
            </a:r>
            <a:r>
              <a:rPr lang="bg-BG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палк</a:t>
            </a:r>
            <a:r>
              <a:rPr lang="bg-BG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en-US" sz="2400" dirty="0">
              <a:solidFill>
                <a:srgbClr val="FFC000"/>
              </a:solidFill>
              <a:latin typeface="Franklin Gothic Book" panose="020B0503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👖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работно облекло; </a:t>
            </a:r>
            <a:endParaRPr lang="en-US" sz="2400" dirty="0"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👟</a:t>
            </a:r>
            <a:r>
              <a:rPr lang="en-US" sz="2400" dirty="0">
                <a:latin typeface="Franklin Gothic Book" panose="020B05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защитни обувки. </a:t>
            </a:r>
            <a:endParaRPr lang="en-US" sz="24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2"/>
          <a:srcRect l="12569" t="6872" r="12376" b="3381"/>
          <a:stretch/>
        </p:blipFill>
        <p:spPr>
          <a:xfrm>
            <a:off x="3708863" y="0"/>
            <a:ext cx="4289367" cy="5128952"/>
          </a:xfrm>
          <a:prstGeom prst="rect">
            <a:avLst/>
          </a:prstGeom>
          <a:effectLst>
            <a:glow rad="139700">
              <a:srgbClr val="008080">
                <a:alpha val="40000"/>
              </a:srgbClr>
            </a:glow>
          </a:effectLst>
        </p:spPr>
      </p:pic>
      <p:sp>
        <p:nvSpPr>
          <p:cNvPr id="6" name="Правоъгълник 5"/>
          <p:cNvSpPr/>
          <p:nvPr/>
        </p:nvSpPr>
        <p:spPr>
          <a:xfrm>
            <a:off x="0" y="0"/>
            <a:ext cx="3865418" cy="6863417"/>
          </a:xfrm>
          <a:prstGeom prst="rect">
            <a:avLst/>
          </a:prstGeom>
          <a:gradFill>
            <a:gsLst>
              <a:gs pos="13000">
                <a:schemeClr val="accent1">
                  <a:lumMod val="5000"/>
                  <a:lumOff val="95000"/>
                </a:schemeClr>
              </a:gs>
              <a:gs pos="95000">
                <a:schemeClr val="accent1">
                  <a:lumMod val="45000"/>
                  <a:lumOff val="55000"/>
                </a:schemeClr>
              </a:gs>
              <a:gs pos="79000">
                <a:schemeClr val="bg1">
                  <a:lumMod val="95000"/>
                </a:schemeClr>
              </a:gs>
              <a:gs pos="3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5">
                <a:satMod val="175000"/>
                <a:alpha val="40000"/>
              </a:schemeClr>
            </a:glow>
            <a:softEdge rad="127000"/>
          </a:effectLst>
        </p:spPr>
        <p:txBody>
          <a:bodyPr wrap="square">
            <a:spAutoFit/>
          </a:bodyPr>
          <a:lstStyle/>
          <a:p>
            <a:pPr lvl="0" algn="just"/>
            <a:r>
              <a:rPr lang="en-US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👨</a:t>
            </a:r>
            <a:r>
              <a:rPr lang="en-US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‍</a:t>
            </a:r>
            <a:r>
              <a:rPr lang="en-US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✈</a:t>
            </a:r>
            <a:r>
              <a:rPr lang="en-US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 ПИЛОТ</a:t>
            </a:r>
          </a:p>
          <a:p>
            <a:pPr lvl="0"/>
            <a:r>
              <a:rPr lang="en-US" sz="2200" dirty="0">
                <a:solidFill>
                  <a:srgbClr val="0070C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Пилотът е човекът, който управлява </a:t>
            </a:r>
            <a:r>
              <a:rPr lang="bg-BG" sz="2200" dirty="0">
                <a:solidFill>
                  <a:srgbClr val="0070C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самолета и </a:t>
            </a:r>
            <a:r>
              <a:rPr lang="en-US" sz="2200" dirty="0">
                <a:solidFill>
                  <a:srgbClr val="0070C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носи голяма отговорност за безопасността на всички на борда. Преди полет той проверява уредите и системите, запознава се с маршрута и метеорологичните условия. По време на пътуването  поддържа връзка с ръководителите на полети и взема важни решения. Пилотът трябва да бъде спокоен, внимателен, отговорен и уверен, защото понякога се налага да реагира бързо в неочаквани ситуации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7" name="Правоъгълник 6"/>
          <p:cNvSpPr/>
          <p:nvPr/>
        </p:nvSpPr>
        <p:spPr>
          <a:xfrm>
            <a:off x="8138160" y="0"/>
            <a:ext cx="4103716" cy="6863417"/>
          </a:xfrm>
          <a:prstGeom prst="rect">
            <a:avLst/>
          </a:prstGeom>
          <a:gradFill>
            <a:gsLst>
              <a:gs pos="13000">
                <a:schemeClr val="accent1">
                  <a:lumMod val="5000"/>
                  <a:lumOff val="95000"/>
                </a:schemeClr>
              </a:gs>
              <a:gs pos="95000">
                <a:schemeClr val="accent1">
                  <a:lumMod val="45000"/>
                  <a:lumOff val="55000"/>
                </a:schemeClr>
              </a:gs>
              <a:gs pos="79000">
                <a:schemeClr val="bg1">
                  <a:lumMod val="95000"/>
                </a:schemeClr>
              </a:gs>
              <a:gs pos="36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63500">
              <a:schemeClr val="accent4">
                <a:satMod val="175000"/>
                <a:alpha val="40000"/>
              </a:schemeClr>
            </a:glow>
            <a:softEdge rad="127000"/>
          </a:effectLst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👩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‍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✈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Times New Roman" panose="02020603050405020304" pitchFamily="18" charset="0"/>
              </a:rPr>
              <a:t> СТЮАРДЕСА</a:t>
            </a:r>
          </a:p>
          <a:p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Стюардесата е част от кабинния екипаж и има важна роля за безопасността и спокойствието на пътниците. Тя ги посреща и им помага да се настанят удобно. Преди излитане показва правилата за безопасност и проверява дали всички са подготвени за пътуването. По време на полета се грижи за комфорта на 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хората</a:t>
            </a:r>
            <a:r>
              <a:rPr lang="bg-BG" sz="2200" dirty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.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 </a:t>
            </a:r>
            <a:r>
              <a:rPr lang="bg-BG" sz="2200" dirty="0" smtClean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О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казва 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помощ при необходимост и може да реагира при извънредна ситуация. За тази професия са важни любезността, търпението, добр</a:t>
            </a:r>
            <a:r>
              <a:rPr lang="bg-BG" sz="2200" dirty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о отношение</a:t>
            </a:r>
            <a:r>
              <a:rPr lang="en-US" sz="2200" dirty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 и умението да запазваш спокойствие</a:t>
            </a:r>
            <a:r>
              <a:rPr lang="en-US" sz="2200" dirty="0" smtClean="0">
                <a:solidFill>
                  <a:schemeClr val="accent5">
                    <a:lumMod val="50000"/>
                  </a:schemeClr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.</a:t>
            </a:r>
            <a:endParaRPr lang="en-US" sz="2200" dirty="0">
              <a:solidFill>
                <a:schemeClr val="accent5">
                  <a:lumMod val="50000"/>
                </a:schemeClr>
              </a:solidFill>
              <a:latin typeface="Franklin Gothic Book" panose="020B0503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895896" y="5591369"/>
            <a:ext cx="4242264" cy="1200329"/>
          </a:xfrm>
          <a:prstGeom prst="rect">
            <a:avLst/>
          </a:prstGeom>
          <a:effectLst>
            <a:glow rad="228600">
              <a:srgbClr val="008080">
                <a:alpha val="40000"/>
              </a:srgbClr>
            </a:glo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ymbol" panose="020B0502040204020203" pitchFamily="34" charset="0"/>
                <a:ea typeface="Times New Roman" panose="02020603050405020304" pitchFamily="18" charset="0"/>
                <a:cs typeface="Segoe UI Symbol" panose="020B0502040204020203" pitchFamily="34" charset="0"/>
              </a:rPr>
              <a:t>✈</a:t>
            </a:r>
            <a:r>
              <a:rPr lang="en-US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Двама професионалисти – една обща цел: безопасно и приятно пътуване!</a:t>
            </a:r>
          </a:p>
        </p:txBody>
      </p:sp>
    </p:spTree>
    <p:extLst>
      <p:ext uri="{BB962C8B-B14F-4D97-AF65-F5344CB8AC3E}">
        <p14:creationId xmlns:p14="http://schemas.microsoft.com/office/powerpoint/2010/main" val="374043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49" y="946257"/>
            <a:ext cx="10746018" cy="4114800"/>
          </a:xfrm>
          <a:prstGeom prst="rect">
            <a:avLst/>
          </a:prstGeom>
        </p:spPr>
      </p:pic>
      <p:pic>
        <p:nvPicPr>
          <p:cNvPr id="5" name="Картина 4" descr="75 ОУ „Тодор Каблешков”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3" t="6555" r="30722" b="13094"/>
          <a:stretch/>
        </p:blipFill>
        <p:spPr bwMode="auto">
          <a:xfrm>
            <a:off x="6511896" y="1939235"/>
            <a:ext cx="1205345" cy="9778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130" y="5142005"/>
            <a:ext cx="1574396" cy="1389651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643468" y="4201686"/>
            <a:ext cx="489203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Всеки ден е ново пътешествие към знанието</a:t>
            </a:r>
            <a:endParaRPr lang="en-US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406" y="4506448"/>
            <a:ext cx="2352675" cy="409575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9412778" y="2551413"/>
            <a:ext cx="15766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г</a:t>
            </a:r>
            <a:r>
              <a:rPr lang="bg-BG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-жа. Пенчева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9204960" y="1659548"/>
            <a:ext cx="15960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16.09.2026</a:t>
            </a:r>
            <a:r>
              <a:rPr lang="bg-BG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</a:t>
            </a:r>
            <a:r>
              <a:rPr lang="bg-BG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г.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11" name="Правоъгълник 10"/>
          <p:cNvSpPr/>
          <p:nvPr/>
        </p:nvSpPr>
        <p:spPr>
          <a:xfrm>
            <a:off x="7847252" y="3530300"/>
            <a:ext cx="3082636" cy="116283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130" y="3499479"/>
            <a:ext cx="1618851" cy="1467807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3755" y="3862477"/>
            <a:ext cx="733425" cy="523875"/>
          </a:xfrm>
          <a:prstGeom prst="rect">
            <a:avLst/>
          </a:prstGeom>
        </p:spPr>
      </p:pic>
      <p:sp>
        <p:nvSpPr>
          <p:cNvPr id="15" name="Текстово поле 14"/>
          <p:cNvSpPr txBox="1"/>
          <p:nvPr/>
        </p:nvSpPr>
        <p:spPr>
          <a:xfrm>
            <a:off x="5994940" y="4597955"/>
            <a:ext cx="1529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75-3.В-2026</a:t>
            </a:r>
            <a:endParaRPr lang="en-US" dirty="0"/>
          </a:p>
        </p:txBody>
      </p:sp>
      <p:sp>
        <p:nvSpPr>
          <p:cNvPr id="16" name="Правоъгълник 15"/>
          <p:cNvSpPr/>
          <p:nvPr/>
        </p:nvSpPr>
        <p:spPr>
          <a:xfrm>
            <a:off x="1422381" y="3856681"/>
            <a:ext cx="5801379" cy="318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1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870065" y="254569"/>
            <a:ext cx="9712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Начертай с </a:t>
            </a:r>
            <a:r>
              <a:rPr lang="ru-RU" dirty="0" err="1"/>
              <a:t>помощта</a:t>
            </a:r>
            <a:r>
              <a:rPr lang="ru-RU" dirty="0"/>
              <a:t> на линия или триъгълник огледално другата половина на самолета.</a:t>
            </a:r>
            <a:endParaRPr lang="en-US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96" y="1341899"/>
            <a:ext cx="11122428" cy="523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/>
          <a:srcRect l="6382" t="4167" r="13026"/>
          <a:stretch/>
        </p:blipFill>
        <p:spPr>
          <a:xfrm>
            <a:off x="590204" y="266007"/>
            <a:ext cx="10631978" cy="643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45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888813" y="2988270"/>
            <a:ext cx="104083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6000" b="1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3000" endA="300" endPos="35500" dir="5400000" sy="-90000" algn="bl" rotWithShape="0"/>
                </a:effectLst>
                <a:latin typeface="Franklin Gothic Book" panose="020B0503020102020204" pitchFamily="34" charset="0"/>
              </a:rPr>
              <a:t>БЛАГОДАРЯ ЗА ВНИМАНИЕТО!</a:t>
            </a:r>
            <a:endParaRPr lang="bg-BG" sz="6000" b="1" i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3000" endA="300" endPos="35500" dir="5400000" sy="-90000" algn="bl" rotWithShape="0"/>
              </a:effectLst>
              <a:latin typeface="Franklin Gothic Book" panose="020B0503020102020204" pitchFamily="34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64199">
            <a:off x="4808391" y="230240"/>
            <a:ext cx="2914650" cy="206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2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572</Words>
  <Application>Microsoft Office PowerPoint</Application>
  <PresentationFormat>Широк екран</PresentationFormat>
  <Paragraphs>54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Franklin Gothic Book</vt:lpstr>
      <vt:lpstr>Segoe UI Symbol</vt:lpstr>
      <vt:lpstr>Times New Roman</vt:lpstr>
      <vt:lpstr>Wingdings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Lenovo</dc:creator>
  <cp:lastModifiedBy>Lenovo</cp:lastModifiedBy>
  <cp:revision>23</cp:revision>
  <dcterms:created xsi:type="dcterms:W3CDTF">2026-09-03T16:00:50Z</dcterms:created>
  <dcterms:modified xsi:type="dcterms:W3CDTF">2026-09-16T05:40:47Z</dcterms:modified>
</cp:coreProperties>
</file>